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72" r:id="rId2"/>
    <p:sldId id="257" r:id="rId3"/>
    <p:sldId id="259" r:id="rId4"/>
    <p:sldId id="260" r:id="rId5"/>
    <p:sldId id="269" r:id="rId6"/>
    <p:sldId id="262" r:id="rId7"/>
    <p:sldId id="270" r:id="rId8"/>
    <p:sldId id="261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E7EF0-A8E0-4EBE-9EE4-75ADFD243AFE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864A6-676F-4A6F-A2E8-7B4FD4D7789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E7EF0-A8E0-4EBE-9EE4-75ADFD243AFE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864A6-676F-4A6F-A2E8-7B4FD4D778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E7EF0-A8E0-4EBE-9EE4-75ADFD243AFE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864A6-676F-4A6F-A2E8-7B4FD4D778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E7EF0-A8E0-4EBE-9EE4-75ADFD243AFE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864A6-676F-4A6F-A2E8-7B4FD4D7789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E7EF0-A8E0-4EBE-9EE4-75ADFD243AFE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864A6-676F-4A6F-A2E8-7B4FD4D778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E7EF0-A8E0-4EBE-9EE4-75ADFD243AFE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864A6-676F-4A6F-A2E8-7B4FD4D7789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E7EF0-A8E0-4EBE-9EE4-75ADFD243AFE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864A6-676F-4A6F-A2E8-7B4FD4D7789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E7EF0-A8E0-4EBE-9EE4-75ADFD243AFE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864A6-676F-4A6F-A2E8-7B4FD4D778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E7EF0-A8E0-4EBE-9EE4-75ADFD243AFE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864A6-676F-4A6F-A2E8-7B4FD4D778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E7EF0-A8E0-4EBE-9EE4-75ADFD243AFE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864A6-676F-4A6F-A2E8-7B4FD4D778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E7EF0-A8E0-4EBE-9EE4-75ADFD243AFE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864A6-676F-4A6F-A2E8-7B4FD4D7789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5DE7EF0-A8E0-4EBE-9EE4-75ADFD243AFE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E4864A6-676F-4A6F-A2E8-7B4FD4D7789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60521" y="188640"/>
            <a:ext cx="4870436" cy="369332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b="1" i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ea typeface="Times New Roman" pitchFamily="18" charset="0"/>
              </a:rPr>
              <a:t>ГУО </a:t>
            </a:r>
            <a:r>
              <a:rPr lang="ru-RU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ea typeface="Times New Roman" pitchFamily="18" charset="0"/>
              </a:rPr>
              <a:t>«Средняя школа № 40 г. </a:t>
            </a:r>
            <a:r>
              <a:rPr lang="ru-RU" b="1" i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ea typeface="Times New Roman" pitchFamily="18" charset="0"/>
              </a:rPr>
              <a:t>Могилёва</a:t>
            </a:r>
            <a:r>
              <a:rPr lang="ru-RU" b="1" i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ea typeface="Times New Roman" pitchFamily="18" charset="0"/>
              </a:rPr>
              <a:t>»</a:t>
            </a:r>
            <a:endParaRPr lang="ru-RU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85778" y="3573016"/>
            <a:ext cx="3967305" cy="163121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defRPr/>
            </a:pPr>
            <a:r>
              <a:rPr lang="ru-RU" sz="2000" b="1" i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ea typeface="Times New Roman" pitchFamily="18" charset="0"/>
              </a:rPr>
              <a:t>Подготовила и провела</a:t>
            </a:r>
            <a:endParaRPr lang="ru-RU" sz="2000" b="1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</a:endParaRPr>
          </a:p>
          <a:p>
            <a:pPr algn="ctr" eaLnBrk="0" hangingPunct="0">
              <a:defRPr/>
            </a:pPr>
            <a:r>
              <a:rPr lang="ru-RU" sz="2000" b="1" i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ea typeface="Times New Roman" pitchFamily="18" charset="0"/>
              </a:rPr>
              <a:t>учитель начальных классов</a:t>
            </a:r>
            <a:endParaRPr lang="en-US" sz="2000" b="1" i="1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ea typeface="Times New Roman" pitchFamily="18" charset="0"/>
            </a:endParaRPr>
          </a:p>
          <a:p>
            <a:pPr eaLnBrk="0" hangingPunct="0">
              <a:defRPr/>
            </a:pPr>
            <a:r>
              <a:rPr lang="ru-RU" sz="2000" b="1" i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ea typeface="Times New Roman" pitchFamily="18" charset="0"/>
              </a:rPr>
              <a:t> ГУО </a:t>
            </a:r>
            <a:r>
              <a:rPr lang="ru-RU" sz="2000" b="1" i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ea typeface="Times New Roman" pitchFamily="18" charset="0"/>
              </a:rPr>
              <a:t>«Средняя школа №40 </a:t>
            </a:r>
          </a:p>
          <a:p>
            <a:pPr algn="ctr" eaLnBrk="0" hangingPunct="0">
              <a:defRPr/>
            </a:pPr>
            <a:r>
              <a:rPr lang="ru-RU" sz="2000" b="1" i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ea typeface="Times New Roman" pitchFamily="18" charset="0"/>
              </a:rPr>
              <a:t>г</a:t>
            </a:r>
            <a:r>
              <a:rPr lang="ru-RU" sz="2000" b="1" i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ea typeface="Times New Roman" pitchFamily="18" charset="0"/>
              </a:rPr>
              <a:t>. </a:t>
            </a:r>
            <a:r>
              <a:rPr lang="ru-RU" sz="2000" b="1" i="1" dirty="0" err="1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ea typeface="Times New Roman" pitchFamily="18" charset="0"/>
              </a:rPr>
              <a:t>Могилёва</a:t>
            </a:r>
            <a:r>
              <a:rPr lang="ru-RU" sz="2000" b="1" i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ea typeface="Times New Roman" pitchFamily="18" charset="0"/>
              </a:rPr>
              <a:t>»</a:t>
            </a:r>
            <a:endParaRPr lang="ru-RU" sz="2000" b="1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</a:endParaRPr>
          </a:p>
          <a:p>
            <a:pPr algn="ctr" eaLnBrk="0" hangingPunct="0">
              <a:defRPr/>
            </a:pPr>
            <a:r>
              <a:rPr lang="ru-RU" sz="2000" b="1" i="1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</a:rPr>
              <a:t>Цитович Ирина Николаевна</a:t>
            </a:r>
            <a:endParaRPr lang="ru-RU" sz="2000" b="1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71600" y="1124744"/>
            <a:ext cx="6912768" cy="144655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indent="450850" eaLnBrk="0" hangingPunct="0">
              <a:defRPr/>
            </a:pPr>
            <a:r>
              <a:rPr lang="ru-RU" sz="3200" b="1" i="1" dirty="0" smtClean="0">
                <a:ln w="11430"/>
                <a:solidFill>
                  <a:srgbClr val="0099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ea typeface="Times New Roman" pitchFamily="18" charset="0"/>
              </a:rPr>
              <a:t>   Презентация к  уроку </a:t>
            </a:r>
            <a:endParaRPr lang="ru-RU" sz="3200" b="1" dirty="0">
              <a:ln w="11430"/>
              <a:solidFill>
                <a:srgbClr val="0099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</a:endParaRPr>
          </a:p>
          <a:p>
            <a:pPr indent="450850" eaLnBrk="0" hangingPunct="0">
              <a:defRPr/>
            </a:pPr>
            <a:r>
              <a:rPr lang="ru-RU" sz="3200" b="1" i="1" dirty="0" smtClean="0">
                <a:ln w="11430"/>
                <a:solidFill>
                  <a:srgbClr val="0099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</a:rPr>
              <a:t>          русского языка</a:t>
            </a:r>
            <a:endParaRPr lang="ru-RU" sz="3200" b="1" dirty="0">
              <a:ln w="11430"/>
              <a:solidFill>
                <a:srgbClr val="0099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indent="450850" algn="ctr" eaLnBrk="0" hangingPunct="0">
              <a:defRPr/>
            </a:pPr>
            <a:r>
              <a:rPr lang="ru-RU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</a:rPr>
              <a:t>во   2 </a:t>
            </a:r>
            <a:r>
              <a:rPr lang="ru-RU" sz="2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</a:rPr>
              <a:t>«В» классе по теме :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25983" y="2780928"/>
            <a:ext cx="7975261" cy="83099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2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«Правописание парных звонких и глухих согласных</a:t>
            </a:r>
          </a:p>
          <a:p>
            <a:pPr algn="ctr">
              <a:defRPr/>
            </a:pPr>
            <a:r>
              <a:rPr lang="ru-RU" sz="2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</a:t>
            </a:r>
            <a:r>
              <a:rPr lang="ru-RU" sz="24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корне слова»</a:t>
            </a:r>
            <a:endParaRPr lang="ru-RU" sz="24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3319" name="Rectangle 4"/>
          <p:cNvSpPr>
            <a:spLocks noChangeArrowheads="1"/>
          </p:cNvSpPr>
          <p:nvPr/>
        </p:nvSpPr>
        <p:spPr bwMode="auto">
          <a:xfrm>
            <a:off x="3427297" y="6137553"/>
            <a:ext cx="228940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450850" algn="ctr"/>
            <a:r>
              <a:rPr lang="ru-RU" b="1" i="1" dirty="0" err="1" smtClean="0">
                <a:cs typeface="Times New Roman" pitchFamily="18" charset="0"/>
              </a:rPr>
              <a:t>Могилёв</a:t>
            </a:r>
            <a:r>
              <a:rPr lang="ru-RU" b="1" i="1" dirty="0" smtClean="0">
                <a:cs typeface="Times New Roman" pitchFamily="18" charset="0"/>
              </a:rPr>
              <a:t>, </a:t>
            </a:r>
            <a:r>
              <a:rPr lang="ru-RU" b="1" i="1" dirty="0" smtClean="0">
                <a:cs typeface="Times New Roman" pitchFamily="18" charset="0"/>
              </a:rPr>
              <a:t>2017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276727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365760" lvl="1" indent="0">
              <a:buNone/>
            </a:pPr>
            <a:r>
              <a:rPr lang="ru-RU" sz="4400" dirty="0" smtClean="0"/>
              <a:t>1.Река, коза.</a:t>
            </a:r>
          </a:p>
          <a:p>
            <a:pPr marL="365760" lvl="1" indent="0">
              <a:buNone/>
            </a:pPr>
            <a:endParaRPr lang="ru-RU" sz="4400" dirty="0" smtClean="0"/>
          </a:p>
          <a:p>
            <a:pPr marL="365760" lvl="1" indent="0">
              <a:buNone/>
            </a:pPr>
            <a:r>
              <a:rPr lang="ru-RU" sz="4400" dirty="0" smtClean="0"/>
              <a:t>2. Ошибка, труд.</a:t>
            </a:r>
          </a:p>
        </p:txBody>
      </p:sp>
    </p:spTree>
    <p:extLst>
      <p:ext uri="{BB962C8B-B14F-4D97-AF65-F5344CB8AC3E}">
        <p14:creationId xmlns:p14="http://schemas.microsoft.com/office/powerpoint/2010/main" val="45241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620688"/>
            <a:ext cx="7920880" cy="4824536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Подчеркните согласный и рядом гласный в проверочных словах</a:t>
            </a:r>
          </a:p>
          <a:p>
            <a:endParaRPr lang="ru-RU" sz="3600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720" indent="0">
              <a:buNone/>
            </a:pPr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Глаз – глаза, </a:t>
            </a:r>
            <a:r>
              <a:rPr lang="ru-RU" sz="36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з</a:t>
            </a:r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уб – зубы, нос- носы.</a:t>
            </a:r>
            <a:endParaRPr lang="ru-RU" sz="3600" dirty="0">
              <a:solidFill>
                <a:schemeClr val="accent4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94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899592" y="731520"/>
            <a:ext cx="7416824" cy="629788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36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Допиши предложения словами с противоположным значением.</a:t>
            </a:r>
          </a:p>
          <a:p>
            <a:pPr marL="45720" indent="0">
              <a:buNone/>
            </a:pPr>
            <a:endParaRPr lang="ru-RU" sz="36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720" indent="0">
              <a:buNone/>
            </a:pPr>
            <a:r>
              <a:rPr lang="ru-RU" sz="36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Собака – друг человека, а волк … . </a:t>
            </a:r>
          </a:p>
          <a:p>
            <a:pPr marL="45720" indent="0">
              <a:buNone/>
            </a:pPr>
            <a:endParaRPr lang="ru-RU" sz="3600" dirty="0" smtClean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720" indent="0">
              <a:buNone/>
            </a:pPr>
            <a:r>
              <a:rPr lang="ru-RU" sz="36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Река широкая, </a:t>
            </a:r>
            <a:r>
              <a:rPr lang="ru-RU" sz="3600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ru-RU" sz="36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ручей … .</a:t>
            </a:r>
          </a:p>
          <a:p>
            <a:pPr marL="45720" indent="0">
              <a:buNone/>
            </a:pPr>
            <a:endParaRPr lang="ru-RU" sz="3600" dirty="0" smtClean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720" indent="0">
              <a:buNone/>
            </a:pPr>
            <a:r>
              <a:rPr lang="ru-RU" sz="36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Чеснок горький, а яблоко … .</a:t>
            </a:r>
            <a:endParaRPr lang="ru-RU" sz="36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593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731520"/>
            <a:ext cx="7344816" cy="5649808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4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  Прочитай. Найди ошибки. Исправь ошибки.</a:t>
            </a:r>
          </a:p>
          <a:p>
            <a:endParaRPr lang="ru-RU" sz="4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45720" indent="0">
              <a:buNone/>
            </a:pPr>
            <a:r>
              <a:rPr lang="ru-RU" sz="4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	Больной </a:t>
            </a:r>
            <a:r>
              <a:rPr lang="ru-RU" sz="4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зуп</a:t>
            </a:r>
            <a:r>
              <a:rPr lang="ru-RU" sz="4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, острый нош, сильный </a:t>
            </a:r>
            <a:r>
              <a:rPr lang="ru-RU" sz="4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морос</a:t>
            </a:r>
            <a:r>
              <a:rPr lang="ru-RU" sz="4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  <a:endParaRPr lang="ru-RU" sz="4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60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43608" y="731520"/>
            <a:ext cx="6624736" cy="612648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ru-RU" sz="2400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                               </a:t>
            </a:r>
            <a:r>
              <a:rPr lang="ru-RU" sz="32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Тест.</a:t>
            </a:r>
          </a:p>
          <a:p>
            <a:pPr marL="45720" indent="0">
              <a:buNone/>
            </a:pPr>
            <a:r>
              <a:rPr lang="ru-RU" sz="2600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ru-RU" sz="26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В каком ряду верно закончено правило:</a:t>
            </a:r>
          </a:p>
          <a:p>
            <a:pPr marL="45720" indent="0">
              <a:buNone/>
            </a:pPr>
            <a:r>
              <a:rPr lang="ru-RU" sz="26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«Чтобы проверить парный согласный в корне слова, надо подобрать такое проверочное слово,…»</a:t>
            </a:r>
          </a:p>
          <a:p>
            <a:pPr marL="45720" indent="0">
              <a:buNone/>
            </a:pPr>
            <a:r>
              <a:rPr lang="ru-RU" sz="26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1) чтобы на гласный падало ударение;</a:t>
            </a:r>
          </a:p>
          <a:p>
            <a:pPr marL="45720" indent="0">
              <a:buNone/>
            </a:pPr>
            <a:endParaRPr lang="ru-RU" sz="2600" dirty="0" smtClean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720" indent="0">
              <a:buNone/>
            </a:pPr>
            <a:r>
              <a:rPr lang="ru-RU" sz="26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2) чтобы после парного согласного стоял гласный;</a:t>
            </a:r>
          </a:p>
          <a:p>
            <a:pPr marL="45720" indent="0">
              <a:buNone/>
            </a:pPr>
            <a:endParaRPr lang="ru-RU" sz="2600" dirty="0" smtClean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720" indent="0">
              <a:buNone/>
            </a:pPr>
            <a:r>
              <a:rPr lang="ru-RU" sz="26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3) чтобы на согласный падало ударение.</a:t>
            </a:r>
          </a:p>
        </p:txBody>
      </p:sp>
    </p:spTree>
    <p:extLst>
      <p:ext uri="{BB962C8B-B14F-4D97-AF65-F5344CB8AC3E}">
        <p14:creationId xmlns:p14="http://schemas.microsoft.com/office/powerpoint/2010/main" val="171534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04664"/>
            <a:ext cx="6480720" cy="1051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800" dirty="0" smtClean="0"/>
              <a:t>        </a:t>
            </a:r>
            <a:r>
              <a:rPr lang="ru-RU" sz="4800" dirty="0" smtClean="0">
                <a:solidFill>
                  <a:srgbClr val="00B0F0"/>
                </a:solidFill>
              </a:rPr>
              <a:t>Орфограммы:    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556792"/>
            <a:ext cx="8856984" cy="45651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/                \   </a:t>
            </a:r>
          </a:p>
          <a:p>
            <a:pPr marL="0" indent="0">
              <a:buNone/>
            </a:pPr>
            <a:r>
              <a:rPr lang="ru-RU" sz="3600" dirty="0"/>
              <a:t>п</a:t>
            </a:r>
            <a:r>
              <a:rPr lang="ru-RU" sz="3600" dirty="0" smtClean="0"/>
              <a:t>равописание          правописание</a:t>
            </a:r>
          </a:p>
          <a:p>
            <a:pPr marL="0" indent="0">
              <a:buNone/>
            </a:pPr>
            <a:r>
              <a:rPr lang="ru-RU" sz="3600" dirty="0" smtClean="0"/>
              <a:t>безударных             парных звонких</a:t>
            </a:r>
            <a:r>
              <a:rPr lang="en-US" sz="3600" dirty="0" smtClean="0"/>
              <a:t> </a:t>
            </a:r>
            <a:r>
              <a:rPr lang="ru-RU" sz="3600" dirty="0" smtClean="0"/>
              <a:t>         гласных в корне      и глухих согласных</a:t>
            </a:r>
          </a:p>
          <a:p>
            <a:pPr marL="0" indent="0">
              <a:buNone/>
            </a:pPr>
            <a:r>
              <a:rPr lang="ru-RU" sz="3600" dirty="0" smtClean="0"/>
              <a:t>слова                      в корне слова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77764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76672"/>
            <a:ext cx="7772400" cy="1828800"/>
          </a:xfrm>
        </p:spPr>
        <p:txBody>
          <a:bodyPr/>
          <a:lstStyle/>
          <a:p>
            <a:pPr marL="182880" indent="0" algn="ctr"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Чему будем учиться  на уроке:</a:t>
            </a:r>
            <a:b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2564905"/>
            <a:ext cx="8748464" cy="35394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200" b="1" cap="none" spc="0" dirty="0" smtClean="0">
                <a:ln w="1905"/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1) Учиться находить слова с парными  зв</a:t>
            </a:r>
            <a:r>
              <a:rPr lang="ru-RU" sz="3200" b="1" dirty="0" smtClean="0">
                <a:ln w="1905"/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онкими, </a:t>
            </a:r>
            <a:r>
              <a:rPr lang="ru-RU" sz="3200" b="1" cap="none" spc="0" dirty="0" smtClean="0">
                <a:ln w="1905"/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гл</a:t>
            </a:r>
            <a:r>
              <a:rPr lang="ru-RU" sz="3200" b="1" dirty="0" smtClean="0">
                <a:ln w="1905"/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ухими</a:t>
            </a:r>
            <a:r>
              <a:rPr lang="ru-RU" sz="3200" b="1" cap="none" spc="0" dirty="0" smtClean="0">
                <a:ln w="1905"/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согласными в корне слова. </a:t>
            </a:r>
          </a:p>
          <a:p>
            <a:r>
              <a:rPr lang="ru-RU" sz="3200" b="1" dirty="0" smtClean="0">
                <a:ln w="1905"/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2) </a:t>
            </a:r>
            <a:r>
              <a:rPr lang="ru-RU" sz="3200" b="1" dirty="0">
                <a:ln w="1905"/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</a:t>
            </a:r>
            <a:r>
              <a:rPr lang="ru-RU" sz="3200" b="1" dirty="0" smtClean="0">
                <a:ln w="1905"/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читься находить слова с безударными  гласными в корне слова.</a:t>
            </a:r>
          </a:p>
          <a:p>
            <a:r>
              <a:rPr lang="ru-RU" sz="3200" b="1" dirty="0" smtClean="0">
                <a:ln w="1905"/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3) </a:t>
            </a:r>
            <a:r>
              <a:rPr lang="ru-RU" sz="3200" b="1" dirty="0">
                <a:ln w="1905"/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</a:t>
            </a:r>
            <a:r>
              <a:rPr lang="ru-RU" sz="3200" b="1" dirty="0" smtClean="0">
                <a:ln w="1905"/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читься правильно писать слова с этими орфограммами.</a:t>
            </a:r>
            <a:endParaRPr lang="ru-RU" sz="3200" b="1" cap="none" spc="0" dirty="0">
              <a:ln w="1905"/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7068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95536" y="1700808"/>
            <a:ext cx="8499731" cy="4536504"/>
          </a:xfrm>
          <a:solidFill>
            <a:schemeClr val="bg2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85000" lnSpcReduction="20000"/>
          </a:bodyPr>
          <a:lstStyle/>
          <a:p>
            <a:pPr marL="779526" indent="-742950">
              <a:buClrTx/>
              <a:buAutoNum type="arabicParenR"/>
            </a:pPr>
            <a:r>
              <a:rPr lang="ru-RU" sz="4000" dirty="0" smtClean="0"/>
              <a:t>Знать пары звонких- глухих согласных.</a:t>
            </a:r>
          </a:p>
          <a:p>
            <a:pPr marL="779526" indent="-742950">
              <a:buClrTx/>
              <a:buFont typeface="+mj-lt"/>
              <a:buAutoNum type="arabicParenR"/>
            </a:pPr>
            <a:r>
              <a:rPr lang="ru-RU" sz="4000" dirty="0" smtClean="0"/>
              <a:t>Уметь находить корень в словах.</a:t>
            </a:r>
          </a:p>
          <a:p>
            <a:pPr marL="779526" indent="-742950">
              <a:buClrTx/>
              <a:buAutoNum type="arabicParenR"/>
            </a:pPr>
            <a:r>
              <a:rPr lang="ru-RU" sz="4000" dirty="0" smtClean="0"/>
              <a:t>Знать, как проверить парные звонкие, глухие согласные в корне слова.</a:t>
            </a:r>
          </a:p>
          <a:p>
            <a:pPr marL="779526" indent="-742950">
              <a:buClrTx/>
              <a:buAutoNum type="arabicParenR"/>
            </a:pPr>
            <a:r>
              <a:rPr lang="ru-RU" sz="4000" dirty="0" smtClean="0"/>
              <a:t>Знать, как проверить безударный гласный в корне слова.</a:t>
            </a:r>
          </a:p>
          <a:p>
            <a:pPr marL="779526" indent="-742950">
              <a:buClrTx/>
              <a:buAutoNum type="arabicParenR"/>
            </a:pPr>
            <a:r>
              <a:rPr lang="ru-RU" sz="4000" dirty="0" smtClean="0"/>
              <a:t>Красота письма.</a:t>
            </a:r>
            <a:endParaRPr lang="ru-RU" sz="4000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883216" cy="1440160"/>
          </a:xfrm>
        </p:spPr>
        <p:txBody>
          <a:bodyPr>
            <a:normAutofit/>
          </a:bodyPr>
          <a:lstStyle/>
          <a:p>
            <a:pPr marL="182880" indent="0">
              <a:buNone/>
            </a:pPr>
            <a:r>
              <a:rPr lang="ru-RU" sz="4000" dirty="0" smtClean="0">
                <a:solidFill>
                  <a:srgbClr val="00B050"/>
                </a:solidFill>
                <a:latin typeface="+mn-lt"/>
              </a:rPr>
              <a:t>  На что  обратить внимание:</a:t>
            </a:r>
            <a:endParaRPr lang="ru-RU" sz="4000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6302286" y="5216424"/>
            <a:ext cx="101020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/>
              </a:rPr>
              <a:t>   </a:t>
            </a:r>
            <a:endParaRPr lang="ru-RU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7350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467544" y="2564904"/>
            <a:ext cx="8064896" cy="3369761"/>
          </a:xfrm>
        </p:spPr>
        <p:txBody>
          <a:bodyPr>
            <a:noAutofit/>
          </a:bodyPr>
          <a:lstStyle/>
          <a:p>
            <a:r>
              <a:rPr lang="be-BY" sz="3600" dirty="0" smtClean="0"/>
              <a:t>	</a:t>
            </a:r>
            <a:r>
              <a:rPr lang="be-BY" sz="3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Что общего у орфограмм правописание парных звонких и глухих согласных в корне слова и правописание безударных гласных в корне слова?</a:t>
            </a:r>
            <a:endParaRPr lang="ru-RU" sz="3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187624" y="764705"/>
            <a:ext cx="6805308" cy="1656184"/>
          </a:xfrm>
        </p:spPr>
        <p:txBody>
          <a:bodyPr/>
          <a:lstStyle/>
          <a:p>
            <a:pPr marL="182880" indent="0">
              <a:buNone/>
            </a:pPr>
            <a:r>
              <a:rPr lang="be-BY" dirty="0" smtClean="0">
                <a:solidFill>
                  <a:srgbClr val="00B0F0"/>
                </a:solidFill>
              </a:rPr>
              <a:t>Ключевой вопрос.</a:t>
            </a:r>
            <a:endParaRPr lang="ru-RU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9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548680"/>
            <a:ext cx="8183880" cy="4986880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dirty="0" smtClean="0"/>
              <a:t> </a:t>
            </a:r>
            <a:r>
              <a:rPr lang="en-US" sz="4400" dirty="0" smtClean="0"/>
              <a:t>              </a:t>
            </a:r>
            <a:r>
              <a:rPr lang="ru-RU" sz="4400" dirty="0" smtClean="0"/>
              <a:t>  </a:t>
            </a:r>
            <a:r>
              <a:rPr lang="en-US" sz="4400" dirty="0" smtClean="0"/>
              <a:t>[ </a:t>
            </a:r>
            <a:r>
              <a:rPr lang="ru-RU" sz="4400" dirty="0" smtClean="0"/>
              <a:t>Б</a:t>
            </a:r>
            <a:r>
              <a:rPr lang="en-US" sz="4400" dirty="0" smtClean="0"/>
              <a:t>]</a:t>
            </a:r>
            <a:r>
              <a:rPr lang="ru-RU" sz="4400" dirty="0" smtClean="0"/>
              <a:t>– </a:t>
            </a:r>
            <a:r>
              <a:rPr lang="en-US" sz="4400" dirty="0" smtClean="0"/>
              <a:t>[</a:t>
            </a:r>
            <a:r>
              <a:rPr lang="ru-RU" sz="4400" dirty="0" smtClean="0"/>
              <a:t>П</a:t>
            </a:r>
            <a:r>
              <a:rPr lang="en-US" sz="4400" dirty="0" smtClean="0"/>
              <a:t>]     </a:t>
            </a:r>
          </a:p>
          <a:p>
            <a:pPr marL="0" indent="0">
              <a:buNone/>
            </a:pPr>
            <a:r>
              <a:rPr lang="en-US" sz="4400" dirty="0"/>
              <a:t> </a:t>
            </a:r>
            <a:r>
              <a:rPr lang="en-US" sz="4400" dirty="0" smtClean="0"/>
              <a:t>                [</a:t>
            </a:r>
            <a:r>
              <a:rPr lang="ru-RU" sz="4400" dirty="0" smtClean="0"/>
              <a:t>В</a:t>
            </a:r>
            <a:r>
              <a:rPr lang="en-US" sz="4400" dirty="0" smtClean="0"/>
              <a:t>] –</a:t>
            </a:r>
            <a:r>
              <a:rPr lang="ru-RU" sz="4400" dirty="0" smtClean="0"/>
              <a:t> </a:t>
            </a:r>
            <a:r>
              <a:rPr lang="en-US" sz="4400" dirty="0" smtClean="0"/>
              <a:t>[</a:t>
            </a:r>
            <a:r>
              <a:rPr lang="ru-RU" sz="4400" dirty="0" smtClean="0"/>
              <a:t>Ф</a:t>
            </a:r>
            <a:r>
              <a:rPr lang="en-US" sz="4400" dirty="0" smtClean="0"/>
              <a:t>] </a:t>
            </a:r>
            <a:endParaRPr lang="ru-RU" sz="4400" dirty="0" smtClean="0"/>
          </a:p>
          <a:p>
            <a:pPr marL="0" indent="0">
              <a:buNone/>
            </a:pPr>
            <a:r>
              <a:rPr lang="ru-RU" sz="4400" dirty="0"/>
              <a:t> </a:t>
            </a:r>
            <a:r>
              <a:rPr lang="ru-RU" sz="4400" dirty="0" smtClean="0"/>
              <a:t>                </a:t>
            </a:r>
            <a:r>
              <a:rPr lang="en-US" sz="4400" dirty="0" smtClean="0"/>
              <a:t>[</a:t>
            </a:r>
            <a:r>
              <a:rPr lang="ru-RU" sz="4400" dirty="0" smtClean="0"/>
              <a:t>Д</a:t>
            </a:r>
            <a:r>
              <a:rPr lang="en-US" sz="4400" dirty="0" smtClean="0"/>
              <a:t>]</a:t>
            </a:r>
            <a:r>
              <a:rPr lang="ru-RU" sz="4400" dirty="0" smtClean="0"/>
              <a:t>  </a:t>
            </a:r>
            <a:r>
              <a:rPr lang="en-US" sz="4400" dirty="0" smtClean="0"/>
              <a:t>-</a:t>
            </a:r>
            <a:r>
              <a:rPr lang="ru-RU" sz="4400" dirty="0" smtClean="0"/>
              <a:t>  </a:t>
            </a:r>
            <a:r>
              <a:rPr lang="en-US" sz="4400" dirty="0" smtClean="0"/>
              <a:t>[</a:t>
            </a:r>
            <a:r>
              <a:rPr lang="ru-RU" sz="4400" dirty="0" smtClean="0"/>
              <a:t>Т</a:t>
            </a:r>
            <a:r>
              <a:rPr lang="en-US" sz="4400" dirty="0" smtClean="0"/>
              <a:t>]</a:t>
            </a:r>
          </a:p>
          <a:p>
            <a:pPr marL="0" indent="0">
              <a:buNone/>
            </a:pPr>
            <a:r>
              <a:rPr lang="en-US" sz="4400" dirty="0"/>
              <a:t> </a:t>
            </a:r>
            <a:r>
              <a:rPr lang="en-US" sz="4400" dirty="0" smtClean="0"/>
              <a:t>                [</a:t>
            </a:r>
            <a:r>
              <a:rPr lang="ru-RU" sz="4400" dirty="0" smtClean="0"/>
              <a:t>Г</a:t>
            </a:r>
            <a:r>
              <a:rPr lang="en-US" sz="4400" dirty="0" smtClean="0"/>
              <a:t>]  -  [</a:t>
            </a:r>
            <a:r>
              <a:rPr lang="ru-RU" sz="4400" dirty="0" smtClean="0"/>
              <a:t>К</a:t>
            </a:r>
            <a:r>
              <a:rPr lang="en-US" sz="4400" dirty="0" smtClean="0"/>
              <a:t>]</a:t>
            </a:r>
          </a:p>
          <a:p>
            <a:pPr marL="0" indent="0">
              <a:buNone/>
            </a:pPr>
            <a:r>
              <a:rPr lang="en-US" sz="4400" dirty="0"/>
              <a:t> </a:t>
            </a:r>
            <a:r>
              <a:rPr lang="en-US" sz="4400" dirty="0" smtClean="0"/>
              <a:t>                [</a:t>
            </a:r>
            <a:r>
              <a:rPr lang="ru-RU" sz="4400" dirty="0"/>
              <a:t>З</a:t>
            </a:r>
            <a:r>
              <a:rPr lang="en-US" sz="4400" dirty="0" smtClean="0"/>
              <a:t>]  -</a:t>
            </a:r>
            <a:r>
              <a:rPr lang="ru-RU" sz="4400" dirty="0" smtClean="0"/>
              <a:t> </a:t>
            </a:r>
            <a:r>
              <a:rPr lang="en-US" sz="4400" dirty="0" smtClean="0"/>
              <a:t>[</a:t>
            </a:r>
            <a:r>
              <a:rPr lang="ru-RU" sz="4400" dirty="0" smtClean="0"/>
              <a:t>С</a:t>
            </a:r>
            <a:r>
              <a:rPr lang="en-US" sz="4400" dirty="0" smtClean="0"/>
              <a:t>]</a:t>
            </a:r>
          </a:p>
          <a:p>
            <a:pPr marL="0" indent="0">
              <a:buNone/>
            </a:pPr>
            <a:r>
              <a:rPr lang="en-US" sz="4400" dirty="0"/>
              <a:t> </a:t>
            </a:r>
            <a:r>
              <a:rPr lang="en-US" sz="4400" dirty="0" smtClean="0"/>
              <a:t>                [</a:t>
            </a:r>
            <a:r>
              <a:rPr lang="ru-RU" sz="4400" dirty="0" smtClean="0"/>
              <a:t>Ж</a:t>
            </a:r>
            <a:r>
              <a:rPr lang="en-US" sz="4400" dirty="0" smtClean="0"/>
              <a:t>] - [</a:t>
            </a:r>
            <a:r>
              <a:rPr lang="ru-RU" sz="4400" dirty="0" smtClean="0"/>
              <a:t>Ш</a:t>
            </a:r>
            <a:r>
              <a:rPr lang="en-US" sz="4400" dirty="0" smtClean="0"/>
              <a:t>]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87314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899592" y="1916832"/>
            <a:ext cx="7704856" cy="3729800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1. Что хорошо.</a:t>
            </a:r>
          </a:p>
          <a:p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2. Какие ошибки допустил.</a:t>
            </a:r>
          </a:p>
          <a:p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3. Как исправить.</a:t>
            </a:r>
          </a:p>
          <a:p>
            <a:r>
              <a:rPr lang="ru-RU" sz="3600" dirty="0" smtClean="0">
                <a:solidFill>
                  <a:schemeClr val="accent2">
                    <a:lumMod val="50000"/>
                  </a:schemeClr>
                </a:solidFill>
              </a:rPr>
              <a:t>4. В каком направлении идти.</a:t>
            </a:r>
            <a:endParaRPr lang="ru-RU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115616" y="476672"/>
            <a:ext cx="7175351" cy="1793167"/>
          </a:xfrm>
        </p:spPr>
        <p:txBody>
          <a:bodyPr/>
          <a:lstStyle/>
          <a:p>
            <a:pPr marL="182880" indent="0">
              <a:buNone/>
            </a:pPr>
            <a:r>
              <a:rPr lang="ru-RU" dirty="0" smtClean="0"/>
              <a:t>   </a:t>
            </a: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>Алгоритм:</a:t>
            </a:r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470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1290638"/>
            <a:ext cx="5715000" cy="427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840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15616" y="1124744"/>
            <a:ext cx="7200800" cy="439248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4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Берёза, ошибка, коза,</a:t>
            </a:r>
          </a:p>
          <a:p>
            <a:pPr marL="45720" indent="0">
              <a:buNone/>
            </a:pPr>
            <a:endParaRPr lang="ru-RU" sz="4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45720" indent="0">
              <a:buNone/>
            </a:pPr>
            <a:r>
              <a:rPr lang="ru-RU" sz="4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р</a:t>
            </a:r>
            <a:r>
              <a:rPr lang="ru-RU" sz="4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ека, труд, вагон.</a:t>
            </a:r>
            <a:endParaRPr lang="ru-RU" sz="4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99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247</TotalTime>
  <Words>329</Words>
  <Application>Microsoft Office PowerPoint</Application>
  <PresentationFormat>Экран (4:3)</PresentationFormat>
  <Paragraphs>68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Воздушный поток</vt:lpstr>
      <vt:lpstr>Презентация PowerPoint</vt:lpstr>
      <vt:lpstr>        Орфограммы:    </vt:lpstr>
      <vt:lpstr>Чему будем учиться  на уроке: </vt:lpstr>
      <vt:lpstr>  На что  обратить внимание:</vt:lpstr>
      <vt:lpstr>Ключевой вопрос.</vt:lpstr>
      <vt:lpstr>Презентация PowerPoint</vt:lpstr>
      <vt:lpstr>   Алгоритм: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Computer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Правописание парных звонких и глухих согласных в корне слова</dc:title>
  <dc:creator>User</dc:creator>
  <cp:lastModifiedBy>User</cp:lastModifiedBy>
  <cp:revision>50</cp:revision>
  <dcterms:created xsi:type="dcterms:W3CDTF">2014-05-28T02:42:56Z</dcterms:created>
  <dcterms:modified xsi:type="dcterms:W3CDTF">2017-02-01T10:05:53Z</dcterms:modified>
</cp:coreProperties>
</file>